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828" r:id="rId2"/>
    <p:sldMasterId id="2147483852" r:id="rId3"/>
  </p:sldMasterIdLst>
  <p:notesMasterIdLst>
    <p:notesMasterId r:id="rId14"/>
  </p:notesMasterIdLst>
  <p:handoutMasterIdLst>
    <p:handoutMasterId r:id="rId15"/>
  </p:handoutMasterIdLst>
  <p:sldIdLst>
    <p:sldId id="325" r:id="rId4"/>
    <p:sldId id="454" r:id="rId5"/>
    <p:sldId id="452" r:id="rId6"/>
    <p:sldId id="440" r:id="rId7"/>
    <p:sldId id="502" r:id="rId8"/>
    <p:sldId id="504" r:id="rId9"/>
    <p:sldId id="498" r:id="rId10"/>
    <p:sldId id="511" r:id="rId11"/>
    <p:sldId id="512" r:id="rId12"/>
    <p:sldId id="514" r:id="rId1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FF33"/>
    <a:srgbClr val="FFCCCC"/>
    <a:srgbClr val="FF6600"/>
    <a:srgbClr val="99FF99"/>
    <a:srgbClr val="CCFF66"/>
    <a:srgbClr val="CCFF99"/>
    <a:srgbClr val="99CC00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7" autoAdjust="0"/>
    <p:restoredTop sz="95402" autoAdjust="0"/>
  </p:normalViewPr>
  <p:slideViewPr>
    <p:cSldViewPr>
      <p:cViewPr varScale="1">
        <p:scale>
          <a:sx n="84" d="100"/>
          <a:sy n="84" d="100"/>
        </p:scale>
        <p:origin x="145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89690496"/>
        <c:axId val="89692032"/>
      </c:areaChart>
      <c:catAx>
        <c:axId val="896904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692032"/>
        <c:crosses val="autoZero"/>
        <c:auto val="1"/>
        <c:lblAlgn val="ctr"/>
        <c:lblOffset val="100"/>
        <c:noMultiLvlLbl val="1"/>
      </c:catAx>
      <c:valAx>
        <c:axId val="8969203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690496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416569498508477E-2"/>
          <c:y val="1.9650842366721155E-2"/>
          <c:w val="0.6698940371045462"/>
          <c:h val="0.97090090748759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en-US" baseline="0" dirty="0"/>
                      <a:t>
</a:t>
                    </a:r>
                    <a:fld id="{CCA1871E-E1FE-4100-AE3A-7464CF2DC58F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EC2-4F2D-AC66-EDDB6B55A6B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EC2-4F2D-AC66-EDDB6B55A6B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C2-4F2D-AC66-EDDB6B55A6B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483</a:t>
                    </a:r>
                    <a:r>
                      <a:rPr lang="en-US" baseline="0" dirty="0"/>
                      <a:t>
</a:t>
                    </a:r>
                    <a:fld id="{30954C9C-D2E6-4187-A97C-0220DE70F6E4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EC2-4F2D-AC66-EDDB6B55A6B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2"/>
                <c:pt idx="0">
                  <c:v>II класс опасности</c:v>
                </c:pt>
                <c:pt idx="1">
                  <c:v>III класс опасности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C2-4F2D-AC66-EDDB6B55A6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9543442381023357"/>
          <c:y val="7.1912294985388509E-2"/>
          <c:w val="0.30220934505101421"/>
          <c:h val="0.8951420652671200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416569498508477E-2"/>
          <c:y val="1.9650842366721155E-2"/>
          <c:w val="0.6698940371045462"/>
          <c:h val="0.97090090748759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en-US" baseline="0" dirty="0"/>
                      <a:t>
</a:t>
                    </a:r>
                    <a:fld id="{CCA1871E-E1FE-4100-AE3A-7464CF2DC58F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558-425F-9010-95C26BA6284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r>
                      <a:rPr lang="en-US" baseline="0" dirty="0"/>
                      <a:t>
</a:t>
                    </a:r>
                    <a:fld id="{8FF09219-B3CC-4050-BD1C-8AC34FE7C9B0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58-425F-9010-95C26BA6284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483</a:t>
                    </a:r>
                    <a:r>
                      <a:rPr lang="en-US" baseline="0" dirty="0"/>
                      <a:t>
</a:t>
                    </a:r>
                    <a:fld id="{30954C9C-D2E6-4187-A97C-0220DE70F6E4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58-425F-9010-95C26BA6284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разрушений сооружений</c:v>
                </c:pt>
                <c:pt idx="1">
                  <c:v>повреждение, разрушение технических устройств</c:v>
                </c:pt>
                <c:pt idx="2">
                  <c:v>неконтролируемый взрыв</c:v>
                </c:pt>
                <c:pt idx="3">
                  <c:v>выброс опасных веществ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58-425F-9010-95C26BA62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9543442381023357"/>
          <c:y val="7.1912294985388509E-2"/>
          <c:w val="0.30220934505101421"/>
          <c:h val="0.89514206526712004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57"/>
      <c:rotY val="20"/>
      <c:depthPercent val="100"/>
      <c:rAngAx val="1"/>
    </c:view3D>
    <c:floor>
      <c:thickness val="0"/>
      <c:spPr>
        <a:noFill/>
        <a:ln w="254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161662817552009"/>
          <c:y val="3.9647577092511016E-2"/>
          <c:w val="0.66784352768563426"/>
          <c:h val="0.86784140969163248"/>
        </c:manualLayout>
      </c:layout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pyramid"/>
        <c:axId val="92139520"/>
        <c:axId val="92141056"/>
        <c:axId val="92192256"/>
      </c:bar3DChart>
      <c:catAx>
        <c:axId val="9213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2141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2141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2139520"/>
        <c:crosses val="autoZero"/>
        <c:crossBetween val="between"/>
      </c:valAx>
      <c:serAx>
        <c:axId val="9219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92141056"/>
        <c:crosses val="autoZero"/>
        <c:tickLblSkip val="1"/>
        <c:tickMarkSkip val="1"/>
      </c:serAx>
      <c:spPr>
        <a:solidFill>
          <a:srgbClr val="C0C0C0"/>
        </a:solidFill>
        <a:ln w="1271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7990762124711364"/>
          <c:y val="0.40528634361233484"/>
          <c:w val="9.9794747833854724E-2"/>
          <c:h val="0.17114006677521051"/>
        </c:manualLayout>
      </c:layout>
      <c:overlay val="0"/>
      <c:spPr>
        <a:noFill/>
        <a:ln w="3178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1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942723375739423E-4"/>
          <c:y val="0"/>
          <c:w val="0.67354362443478222"/>
          <c:h val="0.964393255465779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7.6718882772797018E-3"/>
                  <c:y val="-4.5554249534730112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smtClean="0"/>
                      <a:t>4432,98 км</a:t>
                    </a:r>
                    <a:r>
                      <a:rPr lang="ru-RU" baseline="0" dirty="0"/>
                      <a:t>
</a:t>
                    </a:r>
                    <a:fld id="{0E8242D9-E3B0-4306-93EE-46CA98A0771E}" type="PERCENTAGE">
                      <a:rPr lang="en-US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957-4114-881B-A7A83099D00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57-4114-881B-A7A83099D00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57-4114-881B-A7A83099D00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57-4114-881B-A7A83099D00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957-4114-881B-A7A83099D00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957-4114-881B-A7A83099D00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00-4D27-8003-86093ED5474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57-4114-881B-A7A83099D00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1"/>
                <c:pt idx="0">
                  <c:v>Бесхозные газопроводы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0.26500000000000001</c:v>
                </c:pt>
                <c:pt idx="1">
                  <c:v>0.73499999999999999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00-4D27-8003-86093ED547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4.1893760750324985E-2"/>
          <c:y val="0.73957675546913593"/>
          <c:w val="0.27731319074041832"/>
          <c:h val="0.24870031823837238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942723375739293E-4"/>
          <c:y val="9.2043207059181505E-3"/>
          <c:w val="0.67354362443478222"/>
          <c:h val="0.964393255465779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3249032033002947"/>
                  <c:y val="-2.9011897988658476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157,04 км</a:t>
                    </a:r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0,83%</a:t>
                    </a:r>
                    <a:endParaRPr lang="ru-RU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641040761368713"/>
                      <c:h val="9.06851711755646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E1C-4158-8405-78DD646924C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1C-4158-8405-78DD646924C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1C-4158-8405-78DD646924C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1C-4158-8405-78DD646924C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1C-4158-8405-78DD646924C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1C-4158-8405-78DD646924C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1C-4158-8405-78DD646924C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1C-4158-8405-78DD646924C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1"/>
                <c:pt idx="0">
                  <c:v>Бесхозяйные газопроводы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0.00">
                  <c:v>0.83</c:v>
                </c:pt>
                <c:pt idx="1">
                  <c:v>99.17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E1C-4158-8405-78DD646924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8.2065210146612277E-2"/>
          <c:y val="0.71641746330463563"/>
          <c:w val="0.27731319074041832"/>
          <c:h val="0.26524266978444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5873426488396414E-2"/>
          <c:y val="2.8718427421107799E-2"/>
          <c:w val="0.80835350507753967"/>
          <c:h val="0.82447178477690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rgbClr val="4E67C8">
                    <a:shade val="51000"/>
                    <a:satMod val="130000"/>
                  </a:srgbClr>
                </a:gs>
                <a:gs pos="80000">
                  <a:srgbClr val="4E67C8">
                    <a:shade val="93000"/>
                    <a:satMod val="130000"/>
                  </a:srgbClr>
                </a:gs>
                <a:gs pos="100000">
                  <a:srgbClr val="4E67C8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1033656717782961E-2"/>
                  <c:y val="4.31792300855460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995-43E5-86EB-82F1650A772F}"/>
                </c:ext>
              </c:extLst>
            </c:dLbl>
            <c:dLbl>
              <c:idx val="1"/>
              <c:layout>
                <c:manualLayout>
                  <c:x val="-1.6566654507349749E-2"/>
                  <c:y val="7.74229894854138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95-43E5-86EB-82F1650A772F}"/>
                </c:ext>
              </c:extLst>
            </c:dLbl>
            <c:dLbl>
              <c:idx val="2"/>
              <c:layout>
                <c:manualLayout>
                  <c:x val="-1.1247058387825989E-2"/>
                  <c:y val="8.1608579438885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95-43E5-86EB-82F1650A772F}"/>
                </c:ext>
              </c:extLst>
            </c:dLbl>
            <c:dLbl>
              <c:idx val="3"/>
              <c:layout>
                <c:manualLayout>
                  <c:x val="2.7715475199732785E-3"/>
                  <c:y val="1.8831661801887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995-43E5-86EB-82F1650A772F}"/>
                </c:ext>
              </c:extLst>
            </c:dLbl>
            <c:dLbl>
              <c:idx val="4"/>
              <c:layout>
                <c:manualLayout>
                  <c:x val="-4.3019066818208241E-3"/>
                  <c:y val="7.26226497709405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995-43E5-86EB-82F1650A772F}"/>
                </c:ext>
              </c:extLst>
            </c:dLbl>
            <c:dLbl>
              <c:idx val="5"/>
              <c:layout>
                <c:manualLayout>
                  <c:x val="1.0515650411204481E-16"/>
                  <c:y val="3.6311324885470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995-43E5-86EB-82F1650A7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Земетчинский район</c:v>
                </c:pt>
                <c:pt idx="1">
                  <c:v>Колышлейский район</c:v>
                </c:pt>
                <c:pt idx="2">
                  <c:v>Нижнеломовский район</c:v>
                </c:pt>
                <c:pt idx="3">
                  <c:v>Пачелмский район</c:v>
                </c:pt>
                <c:pt idx="4">
                  <c:v>Сердобский район</c:v>
                </c:pt>
                <c:pt idx="5">
                  <c:v>Камешкирский район</c:v>
                </c:pt>
                <c:pt idx="6">
                  <c:v>Неверкинский район</c:v>
                </c:pt>
                <c:pt idx="7">
                  <c:v>Сосновоборский район</c:v>
                </c:pt>
                <c:pt idx="8">
                  <c:v>г. Кузнецк</c:v>
                </c:pt>
                <c:pt idx="9">
                  <c:v>Городищенский район</c:v>
                </c:pt>
                <c:pt idx="10">
                  <c:v>г. Пенза</c:v>
                </c:pt>
                <c:pt idx="11">
                  <c:v>Пензенский район</c:v>
                </c:pt>
                <c:pt idx="12">
                  <c:v>Мокшанский район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0.18</c:v>
                </c:pt>
                <c:pt idx="1">
                  <c:v>0.17</c:v>
                </c:pt>
                <c:pt idx="2">
                  <c:v>0.379</c:v>
                </c:pt>
                <c:pt idx="3">
                  <c:v>2.589</c:v>
                </c:pt>
                <c:pt idx="4">
                  <c:v>4.4640000000000004</c:v>
                </c:pt>
                <c:pt idx="5">
                  <c:v>27.263000000000002</c:v>
                </c:pt>
                <c:pt idx="6">
                  <c:v>80.637</c:v>
                </c:pt>
                <c:pt idx="7">
                  <c:v>1.06</c:v>
                </c:pt>
                <c:pt idx="8">
                  <c:v>3.02</c:v>
                </c:pt>
                <c:pt idx="9">
                  <c:v>1.857</c:v>
                </c:pt>
                <c:pt idx="10">
                  <c:v>4.3</c:v>
                </c:pt>
                <c:pt idx="11">
                  <c:v>19.780999999999999</c:v>
                </c:pt>
                <c:pt idx="12">
                  <c:v>11.34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95-43E5-86EB-82F1650A772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gradFill rotWithShape="1">
              <a:gsLst>
                <a:gs pos="0">
                  <a:srgbClr val="5DCEAF">
                    <a:shade val="51000"/>
                    <a:satMod val="130000"/>
                  </a:srgbClr>
                </a:gs>
                <a:gs pos="80000">
                  <a:srgbClr val="5DCEAF">
                    <a:shade val="93000"/>
                    <a:satMod val="130000"/>
                  </a:srgbClr>
                </a:gs>
                <a:gs pos="100000">
                  <a:srgbClr val="5DCEAF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7.6065425947369029E-4"/>
                  <c:y val="2.0774206906303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95-43E5-86EB-82F1650A772F}"/>
                </c:ext>
              </c:extLst>
            </c:dLbl>
            <c:dLbl>
              <c:idx val="1"/>
              <c:layout>
                <c:manualLayout>
                  <c:x val="-4.3124073989181813E-3"/>
                  <c:y val="8.23192847853505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995-43E5-86EB-82F1650A772F}"/>
                </c:ext>
              </c:extLst>
            </c:dLbl>
            <c:dLbl>
              <c:idx val="2"/>
              <c:layout>
                <c:manualLayout>
                  <c:x val="-7.1359711887421562E-5"/>
                  <c:y val="1.58928419718070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995-43E5-86EB-82F1650A772F}"/>
                </c:ext>
              </c:extLst>
            </c:dLbl>
            <c:dLbl>
              <c:idx val="3"/>
              <c:layout>
                <c:manualLayout>
                  <c:x val="2.692024574664614E-3"/>
                  <c:y val="-4.26678180538863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995-43E5-86EB-82F1650A772F}"/>
                </c:ext>
              </c:extLst>
            </c:dLbl>
            <c:dLbl>
              <c:idx val="4"/>
              <c:layout>
                <c:manualLayout>
                  <c:x val="-1.5709298599520499E-3"/>
                  <c:y val="1.0179832959736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995-43E5-86EB-82F1650A772F}"/>
                </c:ext>
              </c:extLst>
            </c:dLbl>
            <c:dLbl>
              <c:idx val="5"/>
              <c:layout>
                <c:manualLayout>
                  <c:x val="-5.9754725830793122E-3"/>
                  <c:y val="-4.0616810550461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995-43E5-86EB-82F1650A7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6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</c:f>
              <c:strCache>
                <c:ptCount val="13"/>
                <c:pt idx="0">
                  <c:v>Земетчинский район</c:v>
                </c:pt>
                <c:pt idx="1">
                  <c:v>Колышлейский район</c:v>
                </c:pt>
                <c:pt idx="2">
                  <c:v>Нижнеломовский район</c:v>
                </c:pt>
                <c:pt idx="3">
                  <c:v>Пачелмский район</c:v>
                </c:pt>
                <c:pt idx="4">
                  <c:v>Сердобский район</c:v>
                </c:pt>
                <c:pt idx="5">
                  <c:v>Камешкирский район</c:v>
                </c:pt>
                <c:pt idx="6">
                  <c:v>Неверкинский район</c:v>
                </c:pt>
                <c:pt idx="7">
                  <c:v>Сосновоборский район</c:v>
                </c:pt>
                <c:pt idx="8">
                  <c:v>г. Кузнецк</c:v>
                </c:pt>
                <c:pt idx="9">
                  <c:v>Городищенский район</c:v>
                </c:pt>
                <c:pt idx="10">
                  <c:v>г. Пенза</c:v>
                </c:pt>
                <c:pt idx="11">
                  <c:v>Пензенский район</c:v>
                </c:pt>
                <c:pt idx="12">
                  <c:v>Мокшанский район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D-0995-43E5-86EB-82F1650A7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742400"/>
        <c:axId val="92743936"/>
      </c:barChart>
      <c:catAx>
        <c:axId val="92742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ru-RU"/>
          </a:p>
        </c:txPr>
        <c:crossAx val="92743936"/>
        <c:crosses val="autoZero"/>
        <c:auto val="1"/>
        <c:lblAlgn val="ctr"/>
        <c:lblOffset val="100"/>
        <c:noMultiLvlLbl val="0"/>
      </c:catAx>
      <c:valAx>
        <c:axId val="92743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2742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1942723375739423E-4"/>
          <c:y val="0"/>
          <c:w val="0.67354362443478222"/>
          <c:h val="0.9643932554657791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AC30-44BA-8BDD-689A6390F0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C30-44BA-8BDD-689A6390F0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AC30-44BA-8BDD-689A6390F073}"/>
              </c:ext>
            </c:extLst>
          </c:dPt>
          <c:dLbls>
            <c:dLbl>
              <c:idx val="0"/>
              <c:layout>
                <c:manualLayout>
                  <c:x val="4.885795274883975E-2"/>
                  <c:y val="3.174993672583587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29,975</a:t>
                    </a:r>
                  </a:p>
                  <a:p>
                    <a:r>
                      <a:rPr lang="en-US" baseline="0" dirty="0" smtClean="0"/>
                      <a:t>19,1%</a:t>
                    </a:r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C30-44BA-8BDD-689A6390F073}"/>
                </c:ext>
              </c:extLst>
            </c:dLbl>
            <c:dLbl>
              <c:idx val="1"/>
              <c:layout>
                <c:manualLayout>
                  <c:x val="3.3491203968789795E-3"/>
                  <c:y val="-8.710113666841721E-3"/>
                </c:manualLayout>
              </c:layout>
              <c:tx>
                <c:rich>
                  <a:bodyPr/>
                  <a:lstStyle/>
                  <a:p>
                    <a:fld id="{90D289C7-A78F-4CD5-A3A7-852C44BB832A}" type="CELLRANGE">
                      <a:rPr lang="en-US" baseline="0" dirty="0"/>
                      <a:pPr/>
                      <a:t>[ДИАПАЗОН ЯЧЕЕК]</a:t>
                    </a:fld>
                    <a:r>
                      <a:rPr lang="en-US" baseline="0" dirty="0"/>
                      <a:t>
</a:t>
                    </a:r>
                    <a:fld id="{76E56F30-F745-4A33-9908-900BF30EEAE9}" type="PERCENTAGE">
                      <a:rPr lang="en-US" baseline="0" dirty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AC30-44BA-8BDD-689A6390F07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8A0117E6-8DFD-4B79-B740-0EF315BD2959}" type="CELLRANGE">
                      <a:rPr lang="en-US" baseline="0" dirty="0"/>
                      <a:pPr/>
                      <a:t>[ДИАПАЗОН ЯЧЕЕК]</a:t>
                    </a:fld>
                    <a:r>
                      <a:rPr lang="en-US" baseline="0" dirty="0"/>
                      <a:t>
</a:t>
                    </a:r>
                    <a:fld id="{258479A5-D442-4BB7-A75E-74A0A5A41F54}" type="PERCENTAGE">
                      <a:rPr lang="en-US" baseline="0" dirty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ctr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AC30-44BA-8BDD-689A6390F073}"/>
                </c:ext>
              </c:extLst>
            </c:dLbl>
            <c:dLbl>
              <c:idx val="3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30-44BA-8BDD-689A6390F073}"/>
                </c:ext>
              </c:extLst>
            </c:dLbl>
            <c:dLbl>
              <c:idx val="4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30-44BA-8BDD-689A6390F073}"/>
                </c:ext>
              </c:extLst>
            </c:dLbl>
            <c:dLbl>
              <c:idx val="5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30-44BA-8BDD-689A6390F073}"/>
                </c:ext>
              </c:extLst>
            </c:dLbl>
            <c:dLbl>
              <c:idx val="6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C30-44BA-8BDD-689A6390F073}"/>
                </c:ext>
              </c:extLst>
            </c:dLbl>
            <c:dLbl>
              <c:idx val="7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30-44BA-8BDD-689A6390F073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высокое давление</c:v>
                </c:pt>
                <c:pt idx="1">
                  <c:v>среднее давление</c:v>
                </c:pt>
                <c:pt idx="2">
                  <c:v>низкое давление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29.975000000000001</c:v>
                </c:pt>
                <c:pt idx="1">
                  <c:v>4.3540000000000001</c:v>
                </c:pt>
                <c:pt idx="2">
                  <c:v>122.711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Лист1!$B$2:$B$4</c15:f>
                <c15:dlblRangeCache>
                  <c:ptCount val="3"/>
                  <c:pt idx="0">
                    <c:v>29,975</c:v>
                  </c:pt>
                  <c:pt idx="1">
                    <c:v>4,354</c:v>
                  </c:pt>
                  <c:pt idx="2">
                    <c:v>122,711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AC30-44BA-8BDD-689A6390F07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1"/>
    </c:view3D>
    <c:floor>
      <c:thickness val="0"/>
    </c:floor>
    <c:sideWall>
      <c:thickness val="0"/>
      <c:spPr>
        <a:scene3d>
          <a:camera prst="orthographicFront"/>
          <a:lightRig rig="threePt" dir="t"/>
        </a:scene3d>
        <a:sp3d>
          <a:bevelB/>
        </a:sp3d>
      </c:spPr>
    </c:sideWall>
    <c:backWall>
      <c:thickness val="0"/>
      <c:spPr>
        <a:scene3d>
          <a:camera prst="orthographicFront"/>
          <a:lightRig rig="threePt" dir="t"/>
        </a:scene3d>
        <a:sp3d>
          <a:bevelB/>
        </a:sp3d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spPr>
        <a:ln>
          <a:solidFill>
            <a:srgbClr val="0070C0"/>
          </a:solidFill>
        </a:ln>
      </c:spPr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zero"/>
    <c:showDLblsOverMax val="0"/>
  </c:chart>
  <c:spPr>
    <a:scene3d>
      <a:camera prst="orthographicFront"/>
      <a:lightRig rig="threePt" dir="t"/>
    </a:scene3d>
    <a:sp3d>
      <a:bevelT prst="angle"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0.26307</cdr:x>
      <cdr:y>0</cdr:y>
    </cdr:from>
    <cdr:to>
      <cdr:x>0.46966</cdr:x>
      <cdr:y>0.09379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64335" y="-2450017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2013 год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566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7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8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9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3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907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9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72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83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834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462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923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96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0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8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1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223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1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/>
              <a:pPr>
                <a:defRPr/>
              </a:pPr>
              <a:t>28.07.2023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49" r:id="rId2"/>
    <p:sldLayoutId id="2147483748" r:id="rId3"/>
    <p:sldLayoutId id="2147483763" r:id="rId4"/>
    <p:sldLayoutId id="2147483764" r:id="rId5"/>
    <p:sldLayoutId id="2147483765" r:id="rId6"/>
    <p:sldLayoutId id="2147483747" r:id="rId7"/>
    <p:sldLayoutId id="2147483766" r:id="rId8"/>
    <p:sldLayoutId id="2147483767" r:id="rId9"/>
    <p:sldLayoutId id="2147483746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0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15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Рисунок 4" descr="Лого_фон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860" b="10860"/>
          <a:stretch>
            <a:fillRect/>
          </a:stretch>
        </p:blipFill>
        <p:spPr>
          <a:xfrm>
            <a:off x="251520" y="332656"/>
            <a:ext cx="8640960" cy="2453407"/>
          </a:xfrm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29171" y="476672"/>
            <a:ext cx="7416800" cy="122356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Средне-поволжское управление Ростехнадзора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919413"/>
            <a:ext cx="8568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Аварийность и травматизм, вопросы контрольно-надзорной деятельности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промышленной безопасности объектов сетей газораспределения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проблемы,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бесхозяйными газопроводами. Изменение  законодательства в рамках требований промышленной безопасности в 2023 году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430675" y="5377865"/>
            <a:ext cx="3240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врио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 Пензенского регионального отдела общепромышленного надзора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Е.Б. Серебрякова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28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140968"/>
            <a:ext cx="7920881" cy="1008112"/>
          </a:xfrm>
        </p:spPr>
        <p:txBody>
          <a:bodyPr>
            <a:normAutofit/>
          </a:bodyPr>
          <a:lstStyle/>
          <a:p>
            <a:pPr algn="ctr"/>
            <a:r>
              <a:rPr lang="ru-RU" sz="4000" b="1" spc="-1" dirty="0">
                <a:solidFill>
                  <a:srgbClr val="000000"/>
                </a:solidFill>
                <a:latin typeface="Times New Roman"/>
              </a:rPr>
              <a:t>Спасибо за внимание!</a:t>
            </a:r>
            <a:endParaRPr lang="ru-RU" sz="4000" dirty="0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8540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269569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2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7285" y="1217607"/>
            <a:ext cx="8505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классам опасности опасных производственных объектов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газораспределения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647238383"/>
              </p:ext>
            </p:extLst>
          </p:nvPr>
        </p:nvGraphicFramePr>
        <p:xfrm>
          <a:off x="899592" y="1916833"/>
          <a:ext cx="770485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Box 7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3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9" name="Text Box 58"/>
          <p:cNvSpPr txBox="1">
            <a:spLocks noChangeArrowheads="1"/>
          </p:cNvSpPr>
          <p:nvPr/>
        </p:nvSpPr>
        <p:spPr bwMode="auto">
          <a:xfrm>
            <a:off x="431800" y="980728"/>
            <a:ext cx="8280400" cy="66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целом по стране в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2022 году на объектах сетей </a:t>
            </a:r>
            <a:r>
              <a:rPr lang="ru-RU" b="1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газопотребления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и газораспределения произошло 12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аварий</a:t>
            </a:r>
            <a:endParaRPr lang="ru-RU" b="1" dirty="0"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4252041765"/>
              </p:ext>
            </p:extLst>
          </p:nvPr>
        </p:nvGraphicFramePr>
        <p:xfrm>
          <a:off x="899592" y="1916833"/>
          <a:ext cx="770485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555" y="5877272"/>
            <a:ext cx="78409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 2022 году на объектах сетей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газопотребления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газораспределения произошло </a:t>
            </a:r>
            <a:endParaRPr 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несчастных случаев, в результате которых погибло 6 человек.</a:t>
            </a:r>
          </a:p>
        </p:txBody>
      </p:sp>
    </p:spTree>
    <p:extLst>
      <p:ext uri="{BB962C8B-B14F-4D97-AF65-F5344CB8AC3E}">
        <p14:creationId xmlns:p14="http://schemas.microsoft.com/office/powerpoint/2010/main" val="28183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TextBox 12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4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633056" y="1347313"/>
            <a:ext cx="8143932" cy="66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П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ротяженность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бесхозяйных газопроводов и газопроводов, не имеющих собственника либо собственник которых не определен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675630"/>
              </p:ext>
            </p:extLst>
          </p:nvPr>
        </p:nvGraphicFramePr>
        <p:xfrm flipV="1">
          <a:off x="2440730" y="4509120"/>
          <a:ext cx="489988" cy="288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77338829"/>
              </p:ext>
            </p:extLst>
          </p:nvPr>
        </p:nvGraphicFramePr>
        <p:xfrm>
          <a:off x="361995" y="2450017"/>
          <a:ext cx="4426029" cy="383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802258983"/>
              </p:ext>
            </p:extLst>
          </p:nvPr>
        </p:nvGraphicFramePr>
        <p:xfrm>
          <a:off x="4705022" y="2550027"/>
          <a:ext cx="4426029" cy="383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24128" y="2450017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01.07.2023</a:t>
            </a:r>
          </a:p>
        </p:txBody>
      </p:sp>
    </p:spTree>
    <p:extLst>
      <p:ext uri="{BB962C8B-B14F-4D97-AF65-F5344CB8AC3E}">
        <p14:creationId xmlns:p14="http://schemas.microsoft.com/office/powerpoint/2010/main" val="32256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5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6491142"/>
              </p:ext>
            </p:extLst>
          </p:nvPr>
        </p:nvGraphicFramePr>
        <p:xfrm>
          <a:off x="107950" y="2564904"/>
          <a:ext cx="8676741" cy="2947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1" y="1227099"/>
            <a:ext cx="8533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Протяженность бесхозяйных объектов сетей газораспределения и объектов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газораспределения в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разрезе районов Пензенской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9723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00340" y="1227439"/>
            <a:ext cx="7344816" cy="401362"/>
          </a:xfrm>
        </p:spPr>
        <p:txBody>
          <a:bodyPr/>
          <a:lstStyle/>
          <a:p>
            <a:pPr algn="ctr"/>
            <a:r>
              <a:rPr lang="ru-RU" sz="18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Протяженность бесхозяйных сетей с разбивкой по давлению</a:t>
            </a:r>
            <a:endParaRPr lang="ru-RU" sz="18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smtClean="0">
                <a:solidFill>
                  <a:schemeClr val="bg1"/>
                </a:solidFill>
              </a:rPr>
              <a:t>Слайд 6</a:t>
            </a:r>
            <a:endParaRPr lang="ru-RU" sz="1200" dirty="0">
              <a:solidFill>
                <a:schemeClr val="bg1"/>
              </a:solidFill>
            </a:endParaRPr>
          </a:p>
        </p:txBody>
      </p: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14863" y="10450"/>
            <a:ext cx="9144000" cy="1268413"/>
            <a:chOff x="0" y="289"/>
            <a:chExt cx="5760" cy="749"/>
          </a:xfrm>
        </p:grpSpPr>
        <p:sp>
          <p:nvSpPr>
            <p:cNvPr id="9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2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807802562"/>
              </p:ext>
            </p:extLst>
          </p:nvPr>
        </p:nvGraphicFramePr>
        <p:xfrm>
          <a:off x="899592" y="2492896"/>
          <a:ext cx="748883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180088" y="5849808"/>
            <a:ext cx="5940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пункты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редуцирования газа (ГРП, ГРПШ) – 48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63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69416554"/>
              </p:ext>
            </p:extLst>
          </p:nvPr>
        </p:nvGraphicFramePr>
        <p:xfrm>
          <a:off x="558888" y="1539217"/>
          <a:ext cx="8228281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998612"/>
            <a:ext cx="8429684" cy="720080"/>
          </a:xfrm>
        </p:spPr>
        <p:txBody>
          <a:bodyPr>
            <a:normAutofit/>
          </a:bodyPr>
          <a:lstStyle/>
          <a:p>
            <a:pPr algn="ctr"/>
            <a:r>
              <a:rPr lang="ru-RU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равнительный анализ показателей контрольной (надзорной) деятельности аналогичных периодов 2022 и 2023 годов</a:t>
            </a:r>
            <a:endParaRPr lang="ru-RU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TextBox 14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7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882951"/>
              </p:ext>
            </p:extLst>
          </p:nvPr>
        </p:nvGraphicFramePr>
        <p:xfrm>
          <a:off x="899592" y="1839750"/>
          <a:ext cx="6777557" cy="46489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450">
                  <a:extLst>
                    <a:ext uri="{9D8B030D-6E8A-4147-A177-3AD203B41FA5}">
                      <a16:colId xmlns:a16="http://schemas.microsoft.com/office/drawing/2014/main" val="247515859"/>
                    </a:ext>
                  </a:extLst>
                </a:gridCol>
                <a:gridCol w="4473749">
                  <a:extLst>
                    <a:ext uri="{9D8B030D-6E8A-4147-A177-3AD203B41FA5}">
                      <a16:colId xmlns:a16="http://schemas.microsoft.com/office/drawing/2014/main" val="1028403819"/>
                    </a:ext>
                  </a:extLst>
                </a:gridCol>
                <a:gridCol w="870843">
                  <a:extLst>
                    <a:ext uri="{9D8B030D-6E8A-4147-A177-3AD203B41FA5}">
                      <a16:colId xmlns:a16="http://schemas.microsoft.com/office/drawing/2014/main" val="1199224773"/>
                    </a:ext>
                  </a:extLst>
                </a:gridCol>
                <a:gridCol w="968515">
                  <a:extLst>
                    <a:ext uri="{9D8B030D-6E8A-4147-A177-3AD203B41FA5}">
                      <a16:colId xmlns:a16="http://schemas.microsoft.com/office/drawing/2014/main" val="698257268"/>
                    </a:ext>
                  </a:extLst>
                </a:gridCol>
              </a:tblGrid>
              <a:tr h="378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Наименование показателя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 мес. 2023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 мес. 2022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112403279"/>
                  </a:ext>
                </a:extLst>
              </a:tr>
              <a:tr h="480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Общее количество контрольных (надзорных) мероприятий (далее - проверка), проведённых в отношении юридических лиц, индивидуальных предпринимателей, всего, из них: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106317414"/>
                  </a:ext>
                </a:extLst>
              </a:tr>
              <a:tr h="217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плановые проверки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3449402951"/>
                  </a:ext>
                </a:extLst>
              </a:tr>
              <a:tr h="2567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внеплановые проверки, всего, из них по следующим основаниям: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3696324499"/>
                  </a:ext>
                </a:extLst>
              </a:tr>
              <a:tr h="480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1.2.1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выявление соответствия объекта контроля параметрам, утверждённым индикаторами риска нарушения обязательных требований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3752030313"/>
                  </a:ext>
                </a:extLst>
              </a:tr>
              <a:tr h="320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1.2.2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истечение срока исполнения решения об устранении выявленного нарушения обязательных требований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675959116"/>
                  </a:ext>
                </a:extLst>
              </a:tr>
              <a:tr h="3368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проверок с привлечением представителей территориального органа, проведённых органами прокуратуры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141047264"/>
                  </a:ext>
                </a:extLst>
              </a:tr>
              <a:tr h="4806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Мероприятия, связанные с приемкой и пуском в эксплуатацию объектов и оборудования в соответствии с положениями нормативных правовых актов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91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128236206"/>
                  </a:ext>
                </a:extLst>
              </a:tr>
              <a:tr h="3368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проведенных выездных оценок соответствия соискателей лицензий и лицензиатов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2782643060"/>
                  </a:ext>
                </a:extLst>
              </a:tr>
              <a:tr h="214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Выявлено правонарушений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247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2973993260"/>
                  </a:ext>
                </a:extLst>
              </a:tr>
              <a:tr h="231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административных наказаний, всего, из них: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054350966"/>
                  </a:ext>
                </a:extLst>
              </a:tr>
              <a:tr h="17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предупреждения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277834255"/>
                  </a:ext>
                </a:extLst>
              </a:tr>
              <a:tr h="2002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количество административных штрафов, из них: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620923234"/>
                  </a:ext>
                </a:extLst>
              </a:tr>
              <a:tr h="191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Сумма наложенных административных штрафов, тыс. руб.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2854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473388103"/>
                  </a:ext>
                </a:extLst>
              </a:tr>
              <a:tr h="3477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Сумма взысканных административных штрафов, тыс. руб.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429,98786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3254,9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2163385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5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6587" y="2348880"/>
            <a:ext cx="8208912" cy="3528393"/>
          </a:xfrm>
        </p:spPr>
        <p:txBody>
          <a:bodyPr>
            <a:noAutofit/>
          </a:bodyPr>
          <a:lstStyle/>
          <a:p>
            <a:pPr indent="457200"/>
            <a:r>
              <a:rPr lang="ru-RU" sz="1600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br>
              <a:rPr lang="ru-RU" sz="1600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информирование;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обобщение правоприменительной практики;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меры стимулирования добросовестности;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объявление предостережения;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консультирование;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cap="non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самообследование</a:t>
            </a: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профилактический визит.</a:t>
            </a:r>
            <a:br>
              <a:rPr lang="ru-RU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488668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</a:t>
            </a:r>
            <a:r>
              <a:rPr lang="ru-RU" sz="1200" dirty="0" smtClean="0">
                <a:solidFill>
                  <a:schemeClr val="bg1"/>
                </a:solidFill>
              </a:rPr>
              <a:t>8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069975" y="1628799"/>
            <a:ext cx="7534473" cy="7920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9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профилактических мероприятий, которые могут проводить контрольные </a:t>
            </a:r>
            <a:r>
              <a:rPr lang="ru-RU" sz="1900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sz="16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58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975" y="1628799"/>
            <a:ext cx="7534473" cy="792089"/>
          </a:xfrm>
        </p:spPr>
        <p:txBody>
          <a:bodyPr>
            <a:normAutofit/>
          </a:bodyPr>
          <a:lstStyle/>
          <a:p>
            <a:pPr algn="ctr"/>
            <a:r>
              <a:rPr lang="ru-RU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cap="non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ензенским региональным отделом общепромышленного надзора проведены следующие профилактические мероприятия</a:t>
            </a:r>
            <a:endParaRPr lang="ru-RU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452903"/>
              </p:ext>
            </p:extLst>
          </p:nvPr>
        </p:nvGraphicFramePr>
        <p:xfrm>
          <a:off x="1619671" y="2780929"/>
          <a:ext cx="6480719" cy="2880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698">
                  <a:extLst>
                    <a:ext uri="{9D8B030D-6E8A-4147-A177-3AD203B41FA5}">
                      <a16:colId xmlns:a16="http://schemas.microsoft.com/office/drawing/2014/main" val="3222599434"/>
                    </a:ext>
                  </a:extLst>
                </a:gridCol>
                <a:gridCol w="4507047">
                  <a:extLst>
                    <a:ext uri="{9D8B030D-6E8A-4147-A177-3AD203B41FA5}">
                      <a16:colId xmlns:a16="http://schemas.microsoft.com/office/drawing/2014/main" val="1371738668"/>
                    </a:ext>
                  </a:extLst>
                </a:gridCol>
                <a:gridCol w="1573974">
                  <a:extLst>
                    <a:ext uri="{9D8B030D-6E8A-4147-A177-3AD203B41FA5}">
                      <a16:colId xmlns:a16="http://schemas.microsoft.com/office/drawing/2014/main" val="51577063"/>
                    </a:ext>
                  </a:extLst>
                </a:gridCol>
              </a:tblGrid>
              <a:tr h="6556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3825" algn="l"/>
                          <a:tab pos="424180" algn="ctr"/>
                        </a:tabLs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мес. 2023г.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956499475"/>
                  </a:ext>
                </a:extLst>
              </a:tr>
              <a:tr h="7142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мер профилактического воздействия: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740731970"/>
                  </a:ext>
                </a:extLst>
              </a:tr>
              <a:tr h="503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207180245"/>
                  </a:ext>
                </a:extLst>
              </a:tr>
              <a:tr h="503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объявление предостережений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3726109520"/>
                  </a:ext>
                </a:extLst>
              </a:tr>
              <a:tr h="503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960" marR="45960" marT="0" marB="0" anchor="ctr"/>
                </a:tc>
                <a:extLst>
                  <a:ext uri="{0D108BD9-81ED-4DB2-BD59-A6C34878D82A}">
                    <a16:rowId xmlns:a16="http://schemas.microsoft.com/office/drawing/2014/main" val="194508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919962"/>
      </p:ext>
    </p:extLst>
  </p:cSld>
  <p:clrMapOvr>
    <a:masterClrMapping/>
  </p:clrMapOvr>
</p:sld>
</file>

<file path=ppt/theme/theme1.xml><?xml version="1.0" encoding="utf-8"?>
<a:theme xmlns:a="http://schemas.openxmlformats.org/drawingml/2006/main" name="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TC101859861[[fn=Выставка]]</Template>
  <TotalTime>11192</TotalTime>
  <Words>444</Words>
  <Application>Microsoft Office PowerPoint</Application>
  <PresentationFormat>Экран (4:3)</PresentationFormat>
  <Paragraphs>123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Candara</vt:lpstr>
      <vt:lpstr>Times New Roman</vt:lpstr>
      <vt:lpstr>Tradeshow</vt:lpstr>
      <vt:lpstr>2_Tradeshow</vt:lpstr>
      <vt:lpstr>4_Tradeshow</vt:lpstr>
      <vt:lpstr>Средне-поволжское управление Ростехнадзора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Протяженность бесхозяйных сетей с разбивкой по давлению</vt:lpstr>
      <vt:lpstr>Сравнительный анализ показателей контрольной (надзорной) деятельности аналогичных периодов 2022 и 2023 годов</vt:lpstr>
      <vt:lpstr>    - информирование;  - обобщение правоприменительной практики;  - меры стимулирования добросовестности;  - объявление предостережения;  - консультирование;  - самообследование;  - профилактический визит.  </vt:lpstr>
      <vt:lpstr>Пензенским региональным отделом общепромышленного надзора проведены следующие профилактические мероприятия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Елена Б. Серебрякова</cp:lastModifiedBy>
  <cp:revision>845</cp:revision>
  <cp:lastPrinted>2022-03-15T15:09:31Z</cp:lastPrinted>
  <dcterms:created xsi:type="dcterms:W3CDTF">2013-03-25T09:28:04Z</dcterms:created>
  <dcterms:modified xsi:type="dcterms:W3CDTF">2023-07-28T06:23:07Z</dcterms:modified>
</cp:coreProperties>
</file>